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0" r:id="rId3"/>
    <p:sldId id="258"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B62DC-C85F-4DF3-B035-ABE5125CC9A9}" type="datetimeFigureOut">
              <a:rPr lang="en-US" smtClean="0"/>
              <a:t>01-Mar-23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EC301-38E7-4069-A8D6-AE8A5BA8C8FF}" type="slidenum">
              <a:rPr lang="en-US" smtClean="0"/>
              <a:t>‹#›</a:t>
            </a:fld>
            <a:endParaRPr lang="en-US"/>
          </a:p>
        </p:txBody>
      </p:sp>
    </p:spTree>
    <p:extLst>
      <p:ext uri="{BB962C8B-B14F-4D97-AF65-F5344CB8AC3E}">
        <p14:creationId xmlns:p14="http://schemas.microsoft.com/office/powerpoint/2010/main" val="307191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5"/>
          </p:nvPr>
        </p:nvSpPr>
        <p:spPr/>
        <p:txBody>
          <a:bodyPr/>
          <a:lstStyle/>
          <a:p>
            <a:fld id="{7BEAC42C-8DD0-40A4-A042-BA80F6BF0D1D}" type="slidenum">
              <a:rPr lang="en-US" smtClean="0"/>
              <a:t>3</a:t>
            </a:fld>
            <a:endParaRPr lang="en-US"/>
          </a:p>
        </p:txBody>
      </p:sp>
    </p:spTree>
    <p:extLst>
      <p:ext uri="{BB962C8B-B14F-4D97-AF65-F5344CB8AC3E}">
        <p14:creationId xmlns:p14="http://schemas.microsoft.com/office/powerpoint/2010/main" val="379581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5"/>
          </p:nvPr>
        </p:nvSpPr>
        <p:spPr/>
        <p:txBody>
          <a:bodyPr/>
          <a:lstStyle/>
          <a:p>
            <a:fld id="{7BEAC42C-8DD0-40A4-A042-BA80F6BF0D1D}" type="slidenum">
              <a:rPr lang="en-US" smtClean="0"/>
              <a:t>5</a:t>
            </a:fld>
            <a:endParaRPr lang="en-US"/>
          </a:p>
        </p:txBody>
      </p:sp>
    </p:spTree>
    <p:extLst>
      <p:ext uri="{BB962C8B-B14F-4D97-AF65-F5344CB8AC3E}">
        <p14:creationId xmlns:p14="http://schemas.microsoft.com/office/powerpoint/2010/main" val="201119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F79DB-8117-4D9B-AF15-80B26AFE4ADE}" type="datetimeFigureOut">
              <a:rPr lang="en-US" smtClean="0"/>
              <a:t>01-Mar-23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1234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79DB-8117-4D9B-AF15-80B26AFE4ADE}" type="datetimeFigureOut">
              <a:rPr lang="en-US" smtClean="0"/>
              <a:t>01-Mar-23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70207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79DB-8117-4D9B-AF15-80B26AFE4ADE}" type="datetimeFigureOut">
              <a:rPr lang="en-US" smtClean="0"/>
              <a:t>01-Mar-23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3092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79DB-8117-4D9B-AF15-80B26AFE4ADE}" type="datetimeFigureOut">
              <a:rPr lang="en-US" smtClean="0"/>
              <a:t>01-Mar-23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14226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F79DB-8117-4D9B-AF15-80B26AFE4ADE}" type="datetimeFigureOut">
              <a:rPr lang="en-US" smtClean="0"/>
              <a:t>01-Mar-23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285064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BF79DB-8117-4D9B-AF15-80B26AFE4ADE}" type="datetimeFigureOut">
              <a:rPr lang="en-US" smtClean="0"/>
              <a:t>01-Mar-23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356318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BF79DB-8117-4D9B-AF15-80B26AFE4ADE}" type="datetimeFigureOut">
              <a:rPr lang="en-US" smtClean="0"/>
              <a:t>01-Mar-23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364952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BF79DB-8117-4D9B-AF15-80B26AFE4ADE}" type="datetimeFigureOut">
              <a:rPr lang="en-US" smtClean="0"/>
              <a:t>01-Mar-23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178128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F79DB-8117-4D9B-AF15-80B26AFE4ADE}" type="datetimeFigureOut">
              <a:rPr lang="en-US" smtClean="0"/>
              <a:t>01-Mar-23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202489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F79DB-8117-4D9B-AF15-80B26AFE4ADE}" type="datetimeFigureOut">
              <a:rPr lang="en-US" smtClean="0"/>
              <a:t>01-Mar-23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5738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F79DB-8117-4D9B-AF15-80B26AFE4ADE}" type="datetimeFigureOut">
              <a:rPr lang="en-US" smtClean="0"/>
              <a:t>01-Mar-23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64DFD-B402-4869-8B21-C642F120F984}" type="slidenum">
              <a:rPr lang="en-US" smtClean="0"/>
              <a:t>‹#›</a:t>
            </a:fld>
            <a:endParaRPr lang="en-US"/>
          </a:p>
        </p:txBody>
      </p:sp>
    </p:spTree>
    <p:extLst>
      <p:ext uri="{BB962C8B-B14F-4D97-AF65-F5344CB8AC3E}">
        <p14:creationId xmlns:p14="http://schemas.microsoft.com/office/powerpoint/2010/main" val="223831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F79DB-8117-4D9B-AF15-80B26AFE4ADE}" type="datetimeFigureOut">
              <a:rPr lang="en-US" smtClean="0"/>
              <a:t>01-Mar-23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64DFD-B402-4869-8B21-C642F120F984}" type="slidenum">
              <a:rPr lang="en-US" smtClean="0"/>
              <a:t>‹#›</a:t>
            </a:fld>
            <a:endParaRPr lang="en-US"/>
          </a:p>
        </p:txBody>
      </p:sp>
    </p:spTree>
    <p:extLst>
      <p:ext uri="{BB962C8B-B14F-4D97-AF65-F5344CB8AC3E}">
        <p14:creationId xmlns:p14="http://schemas.microsoft.com/office/powerpoint/2010/main" val="304457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ao.org/in-action/ectad/en"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offlu.org/" TargetMode="External"/><Relationship Id="rId4" Type="http://schemas.openxmlformats.org/officeDocument/2006/relationships/hyperlink" Target="https://www.fao.org/documents/card/en/c/cc2005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media" Target="../media/media2.MP4"/><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xml"/><Relationship Id="rId11"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video" Target="../media/media2.MP4"/><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595438" y="263770"/>
            <a:ext cx="9072562" cy="6264520"/>
            <a:chOff x="71974" y="0"/>
            <a:chExt cx="9072922" cy="6786671"/>
          </a:xfrm>
        </p:grpSpPr>
        <p:sp>
          <p:nvSpPr>
            <p:cNvPr id="63" name="Title 1"/>
            <p:cNvSpPr txBox="1">
              <a:spLocks/>
            </p:cNvSpPr>
            <p:nvPr/>
          </p:nvSpPr>
          <p:spPr bwMode="auto">
            <a:xfrm>
              <a:off x="1619847" y="0"/>
              <a:ext cx="6121643" cy="387356"/>
            </a:xfrm>
            <a:prstGeom prst="rect">
              <a:avLst/>
            </a:prstGeom>
            <a:noFill/>
            <a:ln>
              <a:noFill/>
            </a:ln>
          </p:spPr>
          <p:txBody>
            <a:bodyPr lIns="75957" tIns="37978" rIns="75957" bIns="37978"/>
            <a:lstStyle/>
            <a:p>
              <a:pPr defTabSz="843988">
                <a:defRPr/>
              </a:pPr>
              <a:r>
                <a:rPr lang="en-US" sz="1662" b="1" kern="0" dirty="0">
                  <a:ea typeface="+mj-ea"/>
                  <a:cs typeface="Arial" pitchFamily="34" charset="0"/>
                </a:rPr>
                <a:t>Avian Influenza Investigation: Laboratory Algorithm</a:t>
              </a:r>
            </a:p>
          </p:txBody>
        </p:sp>
        <p:sp>
          <p:nvSpPr>
            <p:cNvPr id="9231" name="Rectangle 64"/>
            <p:cNvSpPr>
              <a:spLocks noChangeArrowheads="1"/>
            </p:cNvSpPr>
            <p:nvPr/>
          </p:nvSpPr>
          <p:spPr bwMode="auto">
            <a:xfrm>
              <a:off x="1836302" y="404669"/>
              <a:ext cx="2141230" cy="720089"/>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Surveillance (Healthy flock): Swab</a:t>
              </a:r>
            </a:p>
            <a:p>
              <a:pPr eaLnBrk="1" hangingPunct="1"/>
              <a:r>
                <a:rPr lang="en-US" altLang="en-US" sz="1108"/>
                <a:t>(Sampling frame/Strategy)</a:t>
              </a:r>
            </a:p>
            <a:p>
              <a:pPr eaLnBrk="1" hangingPunct="1"/>
              <a:endParaRPr lang="en-US" altLang="en-US" sz="1108"/>
            </a:p>
          </p:txBody>
        </p:sp>
        <p:sp>
          <p:nvSpPr>
            <p:cNvPr id="9232" name="Rectangle 65"/>
            <p:cNvSpPr>
              <a:spLocks noChangeArrowheads="1"/>
            </p:cNvSpPr>
            <p:nvPr/>
          </p:nvSpPr>
          <p:spPr bwMode="auto">
            <a:xfrm>
              <a:off x="3542702" y="1335522"/>
              <a:ext cx="1987312" cy="5623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8"/>
                <a:t>Prepare Samples </a:t>
              </a:r>
            </a:p>
            <a:p>
              <a:pPr eaLnBrk="1" hangingPunct="1"/>
              <a:r>
                <a:rPr lang="en-US" altLang="en-US" sz="1108" b="1"/>
                <a:t>#</a:t>
              </a:r>
              <a:r>
                <a:rPr lang="en-US" altLang="en-US" sz="1108"/>
                <a:t> Do not pool &gt;5 animals</a:t>
              </a:r>
            </a:p>
          </p:txBody>
        </p:sp>
        <p:sp>
          <p:nvSpPr>
            <p:cNvPr id="9233" name="Rectangle 66"/>
            <p:cNvSpPr>
              <a:spLocks noChangeArrowheads="1"/>
            </p:cNvSpPr>
            <p:nvPr/>
          </p:nvSpPr>
          <p:spPr bwMode="auto">
            <a:xfrm>
              <a:off x="1249625" y="1988864"/>
              <a:ext cx="1910891" cy="5623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 PCR (M)</a:t>
              </a:r>
            </a:p>
            <a:p>
              <a:pPr eaLnBrk="1" hangingPunct="1"/>
              <a:r>
                <a:rPr lang="en-US" altLang="en-US" sz="923"/>
                <a:t>e.g. </a:t>
              </a:r>
              <a:r>
                <a:rPr lang="en-US" altLang="en-US" sz="923" b="1"/>
                <a:t>† </a:t>
              </a:r>
              <a:r>
                <a:rPr lang="en-US" altLang="en-US" sz="923"/>
                <a:t>AAHL primers &amp; probes</a:t>
              </a:r>
            </a:p>
          </p:txBody>
        </p:sp>
        <p:sp>
          <p:nvSpPr>
            <p:cNvPr id="9234" name="Rectangle 67"/>
            <p:cNvSpPr>
              <a:spLocks noChangeArrowheads="1"/>
            </p:cNvSpPr>
            <p:nvPr/>
          </p:nvSpPr>
          <p:spPr bwMode="auto">
            <a:xfrm>
              <a:off x="2319724" y="3303660"/>
              <a:ext cx="1910891" cy="548268"/>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PCR (e.g. H5, H7 or H9)</a:t>
              </a:r>
            </a:p>
            <a:p>
              <a:pPr eaLnBrk="1" hangingPunct="1"/>
              <a:r>
                <a:rPr lang="en-US" altLang="en-US" sz="923"/>
                <a:t>e.g. </a:t>
              </a:r>
              <a:r>
                <a:rPr lang="en-US" altLang="en-US" sz="923" b="1"/>
                <a:t>† recommended regional SOPs e.g. AAHL/FLI</a:t>
              </a:r>
              <a:endParaRPr lang="en-AU" altLang="en-US" sz="923" b="1"/>
            </a:p>
            <a:p>
              <a:pPr eaLnBrk="1" hangingPunct="1"/>
              <a:endParaRPr lang="en-US" altLang="en-US" sz="1108"/>
            </a:p>
          </p:txBody>
        </p:sp>
        <p:sp>
          <p:nvSpPr>
            <p:cNvPr id="9235" name="Rectangle 69"/>
            <p:cNvSpPr>
              <a:spLocks noChangeArrowheads="1"/>
            </p:cNvSpPr>
            <p:nvPr/>
          </p:nvSpPr>
          <p:spPr bwMode="auto">
            <a:xfrm>
              <a:off x="5796532" y="1988864"/>
              <a:ext cx="2232248" cy="568574"/>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Virus Isolation (3 passages)</a:t>
              </a:r>
            </a:p>
            <a:p>
              <a:pPr eaLnBrk="1" hangingPunct="1"/>
              <a:r>
                <a:rPr lang="en-US" altLang="en-US" sz="1108"/>
                <a:t>&amp; HA </a:t>
              </a:r>
            </a:p>
          </p:txBody>
        </p:sp>
        <p:sp>
          <p:nvSpPr>
            <p:cNvPr id="2059" name="Rectangle 70"/>
            <p:cNvSpPr>
              <a:spLocks noChangeArrowheads="1"/>
            </p:cNvSpPr>
            <p:nvPr/>
          </p:nvSpPr>
          <p:spPr bwMode="auto">
            <a:xfrm>
              <a:off x="4766397" y="3141713"/>
              <a:ext cx="1909839" cy="652472"/>
            </a:xfrm>
            <a:prstGeom prst="rect">
              <a:avLst/>
            </a:prstGeom>
            <a:noFill/>
            <a:ln w="9525" algn="ctr">
              <a:solidFill>
                <a:schemeClr val="tx1"/>
              </a:solidFill>
              <a:round/>
              <a:headEnd/>
              <a:tailEnd/>
            </a:ln>
          </p:spPr>
          <p:txBody>
            <a:bodyPr lIns="75957" tIns="37978" rIns="75957" bIns="37978"/>
            <a:lstStyle/>
            <a:p>
              <a:pPr defTabSz="842618">
                <a:defRPr/>
              </a:pPr>
              <a:r>
                <a:rPr lang="en-US" sz="1108" dirty="0">
                  <a:latin typeface="Arial" charset="0"/>
                  <a:ea typeface="ＭＳ Ｐゴシック" charset="0"/>
                  <a:cs typeface="Arial" charset="0"/>
                </a:rPr>
                <a:t>H Typing HI full titration </a:t>
              </a:r>
            </a:p>
            <a:p>
              <a:pPr defTabSz="842618">
                <a:defRPr/>
              </a:pPr>
              <a:r>
                <a:rPr lang="en-US" sz="1108" b="1" dirty="0">
                  <a:effectLst>
                    <a:outerShdw blurRad="38100" dist="38100" dir="2700000" algn="tl">
                      <a:srgbClr val="000000">
                        <a:alpha val="43137"/>
                      </a:srgbClr>
                    </a:outerShdw>
                  </a:effectLst>
                  <a:latin typeface="Arial" charset="0"/>
                  <a:ea typeface="ＭＳ Ｐゴシック" charset="0"/>
                  <a:cs typeface="Arial" charset="0"/>
                </a:rPr>
                <a:t>* </a:t>
              </a:r>
              <a:r>
                <a:rPr lang="en-US" sz="1108" dirty="0">
                  <a:latin typeface="Arial" charset="0"/>
                  <a:ea typeface="ＭＳ Ｐゴシック" charset="0"/>
                  <a:cs typeface="Arial" charset="0"/>
                </a:rPr>
                <a:t>(Specific H type</a:t>
              </a:r>
            </a:p>
            <a:p>
              <a:pPr defTabSz="842618">
                <a:defRPr/>
              </a:pPr>
              <a:r>
                <a:rPr lang="en-US" sz="1108" dirty="0">
                  <a:latin typeface="Arial" charset="0"/>
                  <a:ea typeface="ＭＳ Ｐゴシック" charset="0"/>
                  <a:cs typeface="Arial" charset="0"/>
                </a:rPr>
                <a:t>e.g</a:t>
              </a:r>
              <a:r>
                <a:rPr lang="en-US" sz="1108" b="1" dirty="0">
                  <a:latin typeface="Arial" charset="0"/>
                  <a:ea typeface="ＭＳ Ｐゴシック" charset="0"/>
                  <a:cs typeface="Arial" charset="0"/>
                </a:rPr>
                <a:t>. </a:t>
              </a:r>
              <a:r>
                <a:rPr lang="en-US" sz="1108" dirty="0">
                  <a:latin typeface="Arial" charset="0"/>
                  <a:ea typeface="ＭＳ Ｐゴシック" charset="0"/>
                  <a:cs typeface="Arial" charset="0"/>
                </a:rPr>
                <a:t>H5 or H7) &amp; ND</a:t>
              </a:r>
            </a:p>
          </p:txBody>
        </p:sp>
        <p:sp>
          <p:nvSpPr>
            <p:cNvPr id="9237" name="Rectangle 126"/>
            <p:cNvSpPr>
              <a:spLocks noChangeArrowheads="1"/>
            </p:cNvSpPr>
            <p:nvPr/>
          </p:nvSpPr>
          <p:spPr bwMode="auto">
            <a:xfrm>
              <a:off x="5071403" y="490424"/>
              <a:ext cx="1887097" cy="5623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Sick Animal or In-contact  flock (Swab / Tissue)</a:t>
              </a:r>
            </a:p>
          </p:txBody>
        </p:sp>
        <p:sp>
          <p:nvSpPr>
            <p:cNvPr id="9238" name="Rectangle 69"/>
            <p:cNvSpPr>
              <a:spLocks noChangeArrowheads="1"/>
            </p:cNvSpPr>
            <p:nvPr/>
          </p:nvSpPr>
          <p:spPr bwMode="auto">
            <a:xfrm>
              <a:off x="179526" y="3297413"/>
              <a:ext cx="1941452" cy="568574"/>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dirty="0"/>
                <a:t>Differential Diagnosis</a:t>
              </a:r>
            </a:p>
            <a:p>
              <a:pPr eaLnBrk="1" hangingPunct="1"/>
              <a:r>
                <a:rPr lang="en-US" altLang="en-US" sz="1108" dirty="0"/>
                <a:t>(ND, IBD, DVE)</a:t>
              </a:r>
            </a:p>
          </p:txBody>
        </p:sp>
        <p:sp>
          <p:nvSpPr>
            <p:cNvPr id="9239" name="Rectangle 73"/>
            <p:cNvSpPr>
              <a:spLocks noChangeArrowheads="1"/>
            </p:cNvSpPr>
            <p:nvPr/>
          </p:nvSpPr>
          <p:spPr bwMode="auto">
            <a:xfrm>
              <a:off x="3419872" y="5445291"/>
              <a:ext cx="2232249" cy="593511"/>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b="1"/>
                <a:t>‡ </a:t>
              </a:r>
              <a:r>
                <a:rPr lang="en-US" altLang="en-US" sz="1108"/>
                <a:t>H &amp; N typing (Conformation)</a:t>
              </a:r>
            </a:p>
            <a:p>
              <a:pPr eaLnBrk="1" hangingPunct="1"/>
              <a:r>
                <a:rPr lang="en-US" altLang="en-US" sz="1108" b="1"/>
                <a:t>‡ </a:t>
              </a:r>
              <a:r>
                <a:rPr lang="en-US" altLang="en-US" sz="1108"/>
                <a:t>HA &amp; N Gene Sequencing</a:t>
              </a:r>
            </a:p>
          </p:txBody>
        </p:sp>
        <p:sp>
          <p:nvSpPr>
            <p:cNvPr id="9240" name="Rectangle 74"/>
            <p:cNvSpPr>
              <a:spLocks noChangeArrowheads="1"/>
            </p:cNvSpPr>
            <p:nvPr/>
          </p:nvSpPr>
          <p:spPr bwMode="auto">
            <a:xfrm>
              <a:off x="3419872" y="6247715"/>
              <a:ext cx="2232248" cy="421727"/>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dirty="0">
                  <a:solidFill>
                    <a:srgbClr val="002060"/>
                  </a:solidFill>
                </a:rPr>
                <a:t>Whole genome Sequencing (Optional)</a:t>
              </a:r>
            </a:p>
          </p:txBody>
        </p:sp>
        <p:sp>
          <p:nvSpPr>
            <p:cNvPr id="9241" name="Rectangle 76"/>
            <p:cNvSpPr>
              <a:spLocks noChangeArrowheads="1"/>
            </p:cNvSpPr>
            <p:nvPr/>
          </p:nvSpPr>
          <p:spPr bwMode="auto">
            <a:xfrm>
              <a:off x="3772001" y="5157255"/>
              <a:ext cx="1605148" cy="399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REFERENCE LAB</a:t>
              </a:r>
            </a:p>
          </p:txBody>
        </p:sp>
        <p:cxnSp>
          <p:nvCxnSpPr>
            <p:cNvPr id="9242" name="Straight Arrow Connector 35"/>
            <p:cNvCxnSpPr>
              <a:cxnSpLocks noChangeShapeType="1"/>
              <a:stCxn id="9239" idx="2"/>
              <a:endCxn id="9240" idx="0"/>
            </p:cNvCxnSpPr>
            <p:nvPr/>
          </p:nvCxnSpPr>
          <p:spPr bwMode="auto">
            <a:xfrm>
              <a:off x="4535996" y="6038802"/>
              <a:ext cx="0" cy="208913"/>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79" name="Rectangle 78"/>
            <p:cNvSpPr/>
            <p:nvPr/>
          </p:nvSpPr>
          <p:spPr bwMode="auto">
            <a:xfrm>
              <a:off x="3275676" y="5076906"/>
              <a:ext cx="2449609" cy="166531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662">
                <a:solidFill>
                  <a:srgbClr val="FFFFFF"/>
                </a:solidFill>
                <a:latin typeface="Calibri" pitchFamily="34" charset="0"/>
              </a:endParaRPr>
            </a:p>
          </p:txBody>
        </p:sp>
        <p:sp>
          <p:nvSpPr>
            <p:cNvPr id="9244" name="Rectangle 70"/>
            <p:cNvSpPr>
              <a:spLocks noChangeArrowheads="1"/>
            </p:cNvSpPr>
            <p:nvPr/>
          </p:nvSpPr>
          <p:spPr bwMode="auto">
            <a:xfrm>
              <a:off x="7165107" y="3141007"/>
              <a:ext cx="1656250" cy="5623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Report</a:t>
              </a:r>
            </a:p>
          </p:txBody>
        </p:sp>
        <p:cxnSp>
          <p:nvCxnSpPr>
            <p:cNvPr id="89" name="Shape 88"/>
            <p:cNvCxnSpPr>
              <a:stCxn id="9232" idx="2"/>
              <a:endCxn id="9233" idx="3"/>
            </p:cNvCxnSpPr>
            <p:nvPr/>
          </p:nvCxnSpPr>
          <p:spPr bwMode="auto">
            <a:xfrm rot="5400000">
              <a:off x="3661459" y="1395418"/>
              <a:ext cx="373068" cy="137641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hape 90"/>
            <p:cNvCxnSpPr>
              <a:stCxn id="9232" idx="2"/>
              <a:endCxn id="9235" idx="1"/>
            </p:cNvCxnSpPr>
            <p:nvPr/>
          </p:nvCxnSpPr>
          <p:spPr bwMode="auto">
            <a:xfrm rot="16200000" flipH="1">
              <a:off x="4978342" y="1454952"/>
              <a:ext cx="376243" cy="1260525"/>
            </a:xfrm>
            <a:prstGeom prst="bentConnector2">
              <a:avLst/>
            </a:prstGeom>
            <a:ln w="12700">
              <a:tailEnd type="arrow"/>
            </a:ln>
          </p:spPr>
          <p:style>
            <a:lnRef idx="1">
              <a:schemeClr val="dk1"/>
            </a:lnRef>
            <a:fillRef idx="0">
              <a:schemeClr val="dk1"/>
            </a:fillRef>
            <a:effectRef idx="0">
              <a:schemeClr val="dk1"/>
            </a:effectRef>
            <a:fontRef idx="minor">
              <a:schemeClr val="tx1"/>
            </a:fontRef>
          </p:style>
        </p:cxnSp>
        <p:sp>
          <p:nvSpPr>
            <p:cNvPr id="9247" name="TextBox 91"/>
            <p:cNvSpPr txBox="1">
              <a:spLocks noChangeArrowheads="1"/>
            </p:cNvSpPr>
            <p:nvPr/>
          </p:nvSpPr>
          <p:spPr bwMode="auto">
            <a:xfrm>
              <a:off x="3204006" y="2276901"/>
              <a:ext cx="2813598" cy="715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b="1"/>
                <a:t>Diagnosis – </a:t>
              </a:r>
              <a:r>
                <a:rPr lang="en-US" altLang="en-US" sz="923"/>
                <a:t>use one or both tests, with</a:t>
              </a:r>
            </a:p>
            <a:p>
              <a:pPr eaLnBrk="1" hangingPunct="1"/>
              <a:r>
                <a:rPr lang="en-US" altLang="en-US" sz="923"/>
                <a:t>virus isolation positives also tested by PCR</a:t>
              </a:r>
            </a:p>
            <a:p>
              <a:pPr eaLnBrk="1" hangingPunct="1"/>
              <a:r>
                <a:rPr lang="en-US" altLang="en-US" sz="923" b="1"/>
                <a:t>Surveillance – </a:t>
              </a:r>
              <a:r>
                <a:rPr lang="en-US" altLang="en-US" sz="923"/>
                <a:t>start with PCR, then </a:t>
              </a:r>
            </a:p>
            <a:p>
              <a:pPr eaLnBrk="1" hangingPunct="1"/>
              <a:r>
                <a:rPr lang="en-US" altLang="en-US" sz="923"/>
                <a:t>isolate virus from positive sample</a:t>
              </a:r>
            </a:p>
          </p:txBody>
        </p:sp>
        <p:sp>
          <p:nvSpPr>
            <p:cNvPr id="9248" name="Rectangle 67"/>
            <p:cNvSpPr>
              <a:spLocks noChangeArrowheads="1"/>
            </p:cNvSpPr>
            <p:nvPr/>
          </p:nvSpPr>
          <p:spPr bwMode="auto">
            <a:xfrm>
              <a:off x="1173190" y="4428311"/>
              <a:ext cx="1743275" cy="548268"/>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Report</a:t>
              </a:r>
            </a:p>
          </p:txBody>
        </p:sp>
        <p:sp>
          <p:nvSpPr>
            <p:cNvPr id="9249" name="Rectangle 70"/>
            <p:cNvSpPr>
              <a:spLocks noChangeArrowheads="1"/>
            </p:cNvSpPr>
            <p:nvPr/>
          </p:nvSpPr>
          <p:spPr bwMode="auto">
            <a:xfrm>
              <a:off x="5868910" y="4738949"/>
              <a:ext cx="1656250" cy="5623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Report </a:t>
              </a:r>
            </a:p>
          </p:txBody>
        </p:sp>
        <p:sp>
          <p:nvSpPr>
            <p:cNvPr id="9250" name="Rectangle 70"/>
            <p:cNvSpPr>
              <a:spLocks noChangeArrowheads="1"/>
            </p:cNvSpPr>
            <p:nvPr/>
          </p:nvSpPr>
          <p:spPr bwMode="auto">
            <a:xfrm>
              <a:off x="1173191" y="5315020"/>
              <a:ext cx="1743275" cy="562325"/>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H typing </a:t>
              </a:r>
            </a:p>
            <a:p>
              <a:pPr eaLnBrk="1" hangingPunct="1"/>
              <a:r>
                <a:rPr lang="en-US" altLang="en-US" sz="1108" b="1"/>
                <a:t>† </a:t>
              </a:r>
              <a:r>
                <a:rPr lang="en-US" altLang="en-US" sz="1108"/>
                <a:t>PCR/Sequencing</a:t>
              </a:r>
            </a:p>
            <a:p>
              <a:pPr eaLnBrk="1" hangingPunct="1"/>
              <a:endParaRPr lang="en-US" altLang="en-US" sz="1108"/>
            </a:p>
          </p:txBody>
        </p:sp>
        <p:cxnSp>
          <p:nvCxnSpPr>
            <p:cNvPr id="122" name="Straight Arrow Connector 121"/>
            <p:cNvCxnSpPr>
              <a:stCxn id="9248" idx="2"/>
              <a:endCxn id="9250" idx="0"/>
            </p:cNvCxnSpPr>
            <p:nvPr/>
          </p:nvCxnSpPr>
          <p:spPr bwMode="auto">
            <a:xfrm>
              <a:off x="2045314" y="4976892"/>
              <a:ext cx="0" cy="33814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52" name="TextBox 122"/>
            <p:cNvSpPr txBox="1">
              <a:spLocks noChangeArrowheads="1"/>
            </p:cNvSpPr>
            <p:nvPr/>
          </p:nvSpPr>
          <p:spPr bwMode="auto">
            <a:xfrm>
              <a:off x="2052335" y="4973168"/>
              <a:ext cx="1047124" cy="40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Further </a:t>
              </a:r>
            </a:p>
            <a:p>
              <a:pPr eaLnBrk="1" hangingPunct="1"/>
              <a:r>
                <a:rPr lang="en-US" altLang="en-US" sz="923"/>
                <a:t>Characterisation</a:t>
              </a:r>
            </a:p>
          </p:txBody>
        </p:sp>
        <p:sp>
          <p:nvSpPr>
            <p:cNvPr id="9253" name="Rectangle 70"/>
            <p:cNvSpPr>
              <a:spLocks noChangeArrowheads="1"/>
            </p:cNvSpPr>
            <p:nvPr/>
          </p:nvSpPr>
          <p:spPr bwMode="auto">
            <a:xfrm>
              <a:off x="5834176" y="5805336"/>
              <a:ext cx="1761840" cy="778352"/>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H &amp; N typing HI</a:t>
              </a:r>
            </a:p>
            <a:p>
              <a:pPr eaLnBrk="1" hangingPunct="1"/>
              <a:r>
                <a:rPr lang="en-US" altLang="en-US" sz="923" b="1"/>
                <a:t>(H &amp; N typing by PCR/Sequencing is the preferred method)</a:t>
              </a:r>
            </a:p>
            <a:p>
              <a:pPr eaLnBrk="1" hangingPunct="1"/>
              <a:endParaRPr lang="en-US" altLang="en-US" sz="1108"/>
            </a:p>
            <a:p>
              <a:pPr eaLnBrk="1" hangingPunct="1"/>
              <a:endParaRPr lang="en-US" altLang="en-US" sz="1108"/>
            </a:p>
            <a:p>
              <a:pPr eaLnBrk="1" hangingPunct="1"/>
              <a:endParaRPr lang="en-US" altLang="en-US" sz="1108"/>
            </a:p>
          </p:txBody>
        </p:sp>
        <p:cxnSp>
          <p:nvCxnSpPr>
            <p:cNvPr id="125" name="Straight Arrow Connector 124"/>
            <p:cNvCxnSpPr>
              <a:stCxn id="9249" idx="2"/>
              <a:endCxn id="9253" idx="0"/>
            </p:cNvCxnSpPr>
            <p:nvPr/>
          </p:nvCxnSpPr>
          <p:spPr bwMode="auto">
            <a:xfrm>
              <a:off x="6696874" y="5300747"/>
              <a:ext cx="17464" cy="50483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55" name="TextBox 125"/>
            <p:cNvSpPr txBox="1">
              <a:spLocks noChangeArrowheads="1"/>
            </p:cNvSpPr>
            <p:nvPr/>
          </p:nvSpPr>
          <p:spPr bwMode="auto">
            <a:xfrm>
              <a:off x="6661030" y="5347196"/>
              <a:ext cx="1047124" cy="561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Further </a:t>
              </a:r>
            </a:p>
            <a:p>
              <a:pPr eaLnBrk="1" hangingPunct="1"/>
              <a:r>
                <a:rPr lang="en-US" altLang="en-US" sz="923"/>
                <a:t>Characterisation</a:t>
              </a:r>
            </a:p>
            <a:p>
              <a:pPr eaLnBrk="1" hangingPunct="1"/>
              <a:endParaRPr lang="en-US" altLang="en-US" sz="923"/>
            </a:p>
          </p:txBody>
        </p:sp>
        <p:cxnSp>
          <p:nvCxnSpPr>
            <p:cNvPr id="129" name="Shape 128"/>
            <p:cNvCxnSpPr>
              <a:stCxn id="9231" idx="3"/>
              <a:endCxn id="9232" idx="0"/>
            </p:cNvCxnSpPr>
            <p:nvPr/>
          </p:nvCxnSpPr>
          <p:spPr bwMode="auto">
            <a:xfrm>
              <a:off x="3977379" y="765187"/>
              <a:ext cx="558822" cy="56992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hape 130"/>
            <p:cNvCxnSpPr>
              <a:stCxn id="9237" idx="1"/>
              <a:endCxn id="9232" idx="0"/>
            </p:cNvCxnSpPr>
            <p:nvPr/>
          </p:nvCxnSpPr>
          <p:spPr bwMode="auto">
            <a:xfrm rot="10800000" flipV="1">
              <a:off x="4536201" y="771537"/>
              <a:ext cx="535008" cy="56357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58" name="TextBox 72"/>
            <p:cNvSpPr txBox="1">
              <a:spLocks noChangeArrowheads="1"/>
            </p:cNvSpPr>
            <p:nvPr/>
          </p:nvSpPr>
          <p:spPr bwMode="auto">
            <a:xfrm>
              <a:off x="1555368" y="2811623"/>
              <a:ext cx="439561"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NEG</a:t>
              </a:r>
            </a:p>
          </p:txBody>
        </p:sp>
        <p:sp>
          <p:nvSpPr>
            <p:cNvPr id="9259" name="TextBox 82"/>
            <p:cNvSpPr txBox="1">
              <a:spLocks noChangeArrowheads="1"/>
            </p:cNvSpPr>
            <p:nvPr/>
          </p:nvSpPr>
          <p:spPr bwMode="auto">
            <a:xfrm>
              <a:off x="2319728" y="2811623"/>
              <a:ext cx="433149"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POS</a:t>
              </a:r>
            </a:p>
          </p:txBody>
        </p:sp>
        <p:sp>
          <p:nvSpPr>
            <p:cNvPr id="49" name="Flowchart: Decision 48"/>
            <p:cNvSpPr/>
            <p:nvPr/>
          </p:nvSpPr>
          <p:spPr bwMode="auto">
            <a:xfrm>
              <a:off x="2015151" y="2881359"/>
              <a:ext cx="381015" cy="352431"/>
            </a:xfrm>
            <a:prstGeom prst="flowChartDecision">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662">
                <a:solidFill>
                  <a:srgbClr val="FFFFFF"/>
                </a:solidFill>
                <a:latin typeface="Calibri" pitchFamily="34" charset="0"/>
              </a:endParaRPr>
            </a:p>
          </p:txBody>
        </p:sp>
        <p:cxnSp>
          <p:nvCxnSpPr>
            <p:cNvPr id="50" name="Straight Connector 49"/>
            <p:cNvCxnSpPr>
              <a:stCxn id="9233" idx="2"/>
              <a:endCxn id="49" idx="0"/>
            </p:cNvCxnSpPr>
            <p:nvPr/>
          </p:nvCxnSpPr>
          <p:spPr bwMode="auto">
            <a:xfrm>
              <a:off x="2205659" y="2551154"/>
              <a:ext cx="0" cy="33020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hape 57"/>
            <p:cNvCxnSpPr>
              <a:stCxn id="49" idx="3"/>
              <a:endCxn id="9234" idx="0"/>
            </p:cNvCxnSpPr>
            <p:nvPr/>
          </p:nvCxnSpPr>
          <p:spPr bwMode="auto">
            <a:xfrm>
              <a:off x="2396166" y="3057574"/>
              <a:ext cx="881097" cy="24606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hape 59"/>
            <p:cNvCxnSpPr>
              <a:stCxn id="49" idx="1"/>
              <a:endCxn id="9238" idx="0"/>
            </p:cNvCxnSpPr>
            <p:nvPr/>
          </p:nvCxnSpPr>
          <p:spPr bwMode="auto">
            <a:xfrm rot="10800000" flipV="1">
              <a:off x="1149929" y="3057574"/>
              <a:ext cx="865222" cy="23971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64" name="TextBox 72"/>
            <p:cNvSpPr txBox="1">
              <a:spLocks noChangeArrowheads="1"/>
            </p:cNvSpPr>
            <p:nvPr/>
          </p:nvSpPr>
          <p:spPr bwMode="auto">
            <a:xfrm>
              <a:off x="6217942" y="2846778"/>
              <a:ext cx="433149"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POS</a:t>
              </a:r>
            </a:p>
          </p:txBody>
        </p:sp>
        <p:sp>
          <p:nvSpPr>
            <p:cNvPr id="9265" name="TextBox 82"/>
            <p:cNvSpPr txBox="1">
              <a:spLocks noChangeArrowheads="1"/>
            </p:cNvSpPr>
            <p:nvPr/>
          </p:nvSpPr>
          <p:spPr bwMode="auto">
            <a:xfrm>
              <a:off x="6982303" y="2846778"/>
              <a:ext cx="439561"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NEG</a:t>
              </a:r>
            </a:p>
          </p:txBody>
        </p:sp>
        <p:sp>
          <p:nvSpPr>
            <p:cNvPr id="64" name="Flowchart: Decision 63"/>
            <p:cNvSpPr/>
            <p:nvPr/>
          </p:nvSpPr>
          <p:spPr bwMode="auto">
            <a:xfrm>
              <a:off x="6711162" y="2636880"/>
              <a:ext cx="381015" cy="352431"/>
            </a:xfrm>
            <a:prstGeom prst="flowChartDecision">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662">
                <a:solidFill>
                  <a:srgbClr val="FFFFFF"/>
                </a:solidFill>
                <a:latin typeface="Calibri" pitchFamily="34" charset="0"/>
              </a:endParaRPr>
            </a:p>
          </p:txBody>
        </p:sp>
        <p:cxnSp>
          <p:nvCxnSpPr>
            <p:cNvPr id="65" name="Straight Connector 64"/>
            <p:cNvCxnSpPr>
              <a:stCxn id="9235" idx="2"/>
              <a:endCxn id="64" idx="0"/>
            </p:cNvCxnSpPr>
            <p:nvPr/>
          </p:nvCxnSpPr>
          <p:spPr bwMode="auto">
            <a:xfrm flipH="1">
              <a:off x="6901670" y="2557504"/>
              <a:ext cx="11112" cy="7937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hape 65"/>
            <p:cNvCxnSpPr>
              <a:stCxn id="64" idx="3"/>
              <a:endCxn id="9244" idx="0"/>
            </p:cNvCxnSpPr>
            <p:nvPr/>
          </p:nvCxnSpPr>
          <p:spPr bwMode="auto">
            <a:xfrm>
              <a:off x="7092178" y="2813095"/>
              <a:ext cx="901736" cy="32861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64" idx="1"/>
              <a:endCxn id="2059" idx="0"/>
            </p:cNvCxnSpPr>
            <p:nvPr/>
          </p:nvCxnSpPr>
          <p:spPr bwMode="auto">
            <a:xfrm rot="10800000" flipV="1">
              <a:off x="5720523" y="2813095"/>
              <a:ext cx="990639" cy="32861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70" name="TextBox 72"/>
            <p:cNvSpPr txBox="1">
              <a:spLocks noChangeArrowheads="1"/>
            </p:cNvSpPr>
            <p:nvPr/>
          </p:nvSpPr>
          <p:spPr bwMode="auto">
            <a:xfrm>
              <a:off x="2666213" y="3936282"/>
              <a:ext cx="439561"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NEG</a:t>
              </a:r>
            </a:p>
          </p:txBody>
        </p:sp>
        <p:sp>
          <p:nvSpPr>
            <p:cNvPr id="9271" name="TextBox 82"/>
            <p:cNvSpPr txBox="1">
              <a:spLocks noChangeArrowheads="1"/>
            </p:cNvSpPr>
            <p:nvPr/>
          </p:nvSpPr>
          <p:spPr bwMode="auto">
            <a:xfrm>
              <a:off x="3439147" y="3936282"/>
              <a:ext cx="433149"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POS</a:t>
              </a:r>
            </a:p>
          </p:txBody>
        </p:sp>
        <p:sp>
          <p:nvSpPr>
            <p:cNvPr id="109" name="Flowchart: Decision 108"/>
            <p:cNvSpPr/>
            <p:nvPr/>
          </p:nvSpPr>
          <p:spPr bwMode="auto">
            <a:xfrm>
              <a:off x="3085169" y="4006914"/>
              <a:ext cx="381015" cy="350844"/>
            </a:xfrm>
            <a:prstGeom prst="flowChartDecision">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662">
                <a:solidFill>
                  <a:srgbClr val="FFFFFF"/>
                </a:solidFill>
                <a:latin typeface="Calibri" pitchFamily="34" charset="0"/>
              </a:endParaRPr>
            </a:p>
          </p:txBody>
        </p:sp>
        <p:cxnSp>
          <p:nvCxnSpPr>
            <p:cNvPr id="110" name="Straight Connector 109"/>
            <p:cNvCxnSpPr>
              <a:stCxn id="9234" idx="2"/>
              <a:endCxn id="109" idx="0"/>
            </p:cNvCxnSpPr>
            <p:nvPr/>
          </p:nvCxnSpPr>
          <p:spPr bwMode="auto">
            <a:xfrm rot="5400000">
              <a:off x="3199474" y="3929126"/>
              <a:ext cx="15557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hape 113"/>
            <p:cNvCxnSpPr>
              <a:stCxn id="109" idx="1"/>
              <a:endCxn id="9248" idx="0"/>
            </p:cNvCxnSpPr>
            <p:nvPr/>
          </p:nvCxnSpPr>
          <p:spPr bwMode="auto">
            <a:xfrm rot="10800000" flipV="1">
              <a:off x="2045314" y="4181542"/>
              <a:ext cx="1039854" cy="24606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75" name="TextBox 72"/>
            <p:cNvSpPr txBox="1">
              <a:spLocks noChangeArrowheads="1"/>
            </p:cNvSpPr>
            <p:nvPr/>
          </p:nvSpPr>
          <p:spPr bwMode="auto">
            <a:xfrm>
              <a:off x="4860758" y="3936282"/>
              <a:ext cx="721701"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POS/NEG</a:t>
              </a:r>
            </a:p>
          </p:txBody>
        </p:sp>
        <p:sp>
          <p:nvSpPr>
            <p:cNvPr id="9276" name="TextBox 82"/>
            <p:cNvSpPr txBox="1">
              <a:spLocks noChangeArrowheads="1"/>
            </p:cNvSpPr>
            <p:nvPr/>
          </p:nvSpPr>
          <p:spPr bwMode="auto">
            <a:xfrm>
              <a:off x="5876507" y="3936283"/>
              <a:ext cx="721701" cy="253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NEG/POS</a:t>
              </a:r>
            </a:p>
          </p:txBody>
        </p:sp>
        <p:sp>
          <p:nvSpPr>
            <p:cNvPr id="117" name="Flowchart: Decision 116"/>
            <p:cNvSpPr/>
            <p:nvPr/>
          </p:nvSpPr>
          <p:spPr bwMode="auto">
            <a:xfrm>
              <a:off x="5530016" y="4006914"/>
              <a:ext cx="382602" cy="350844"/>
            </a:xfrm>
            <a:prstGeom prst="flowChartDecision">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662">
                <a:solidFill>
                  <a:srgbClr val="FFFFFF"/>
                </a:solidFill>
                <a:latin typeface="Calibri" pitchFamily="34" charset="0"/>
              </a:endParaRPr>
            </a:p>
          </p:txBody>
        </p:sp>
        <p:cxnSp>
          <p:nvCxnSpPr>
            <p:cNvPr id="118" name="Straight Connector 117"/>
            <p:cNvCxnSpPr>
              <a:stCxn id="2059" idx="2"/>
              <a:endCxn id="117" idx="0"/>
            </p:cNvCxnSpPr>
            <p:nvPr/>
          </p:nvCxnSpPr>
          <p:spPr bwMode="auto">
            <a:xfrm>
              <a:off x="5720523" y="3794185"/>
              <a:ext cx="1587" cy="2127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hape 118"/>
            <p:cNvCxnSpPr>
              <a:stCxn id="117" idx="3"/>
              <a:endCxn id="9249" idx="0"/>
            </p:cNvCxnSpPr>
            <p:nvPr/>
          </p:nvCxnSpPr>
          <p:spPr bwMode="auto">
            <a:xfrm>
              <a:off x="5912618" y="4181542"/>
              <a:ext cx="784256" cy="55722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hape 119"/>
            <p:cNvCxnSpPr>
              <a:stCxn id="117" idx="1"/>
            </p:cNvCxnSpPr>
            <p:nvPr/>
          </p:nvCxnSpPr>
          <p:spPr bwMode="auto">
            <a:xfrm rot="10800000" flipV="1">
              <a:off x="5293468" y="4181542"/>
              <a:ext cx="236547" cy="90330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1188030" y="6237387"/>
              <a:ext cx="1728857" cy="549284"/>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108">
                <a:cs typeface="Arial" pitchFamily="34" charset="0"/>
              </a:endParaRPr>
            </a:p>
            <a:p>
              <a:pPr eaLnBrk="1" hangingPunct="1"/>
              <a:endParaRPr lang="en-AU" altLang="en-US" sz="1108">
                <a:cs typeface="Arial" pitchFamily="34" charset="0"/>
              </a:endParaRPr>
            </a:p>
            <a:p>
              <a:pPr eaLnBrk="1" hangingPunct="1"/>
              <a:r>
                <a:rPr lang="en-AU" altLang="en-US" sz="1108">
                  <a:cs typeface="Arial" pitchFamily="34" charset="0"/>
                </a:rPr>
                <a:t>N typing </a:t>
              </a:r>
              <a:r>
                <a:rPr lang="en-US" altLang="en-US" sz="1108" b="1">
                  <a:solidFill>
                    <a:srgbClr val="FFFFFF"/>
                  </a:solidFill>
                  <a:latin typeface="Calibri" pitchFamily="34" charset="0"/>
                </a:rPr>
                <a:t>† † </a:t>
              </a:r>
              <a:r>
                <a:rPr lang="en-US" altLang="en-US" sz="1108">
                  <a:latin typeface="Calibri" pitchFamily="34" charset="0"/>
                </a:rPr>
                <a:t>. </a:t>
              </a:r>
            </a:p>
            <a:p>
              <a:pPr eaLnBrk="1" hangingPunct="1"/>
              <a:r>
                <a:rPr lang="en-US" altLang="en-US" sz="1108" b="1">
                  <a:cs typeface="Arial" pitchFamily="34" charset="0"/>
                </a:rPr>
                <a:t>†</a:t>
              </a:r>
              <a:r>
                <a:rPr lang="en-US" altLang="en-US" sz="1108" b="1">
                  <a:latin typeface="Calibri" pitchFamily="34" charset="0"/>
                </a:rPr>
                <a:t> </a:t>
              </a:r>
              <a:r>
                <a:rPr lang="en-AU" altLang="en-US" sz="1108">
                  <a:cs typeface="Arial" pitchFamily="34" charset="0"/>
                </a:rPr>
                <a:t>PCR/</a:t>
              </a:r>
              <a:r>
                <a:rPr lang="en-US" altLang="en-US" sz="1108">
                  <a:cs typeface="Arial" pitchFamily="34" charset="0"/>
                </a:rPr>
                <a:t>Sequencing</a:t>
              </a:r>
              <a:endParaRPr lang="en-AU" altLang="en-US" sz="1108">
                <a:cs typeface="Arial" pitchFamily="34" charset="0"/>
              </a:endParaRPr>
            </a:p>
            <a:p>
              <a:pPr eaLnBrk="1" hangingPunct="1"/>
              <a:endParaRPr lang="en-AU" altLang="en-US" sz="1108">
                <a:cs typeface="Arial" pitchFamily="34" charset="0"/>
              </a:endParaRPr>
            </a:p>
            <a:p>
              <a:pPr eaLnBrk="1" hangingPunct="1"/>
              <a:endParaRPr lang="en-US" altLang="en-US" sz="1662">
                <a:latin typeface="Calibri" pitchFamily="34" charset="0"/>
                <a:cs typeface="Arial" pitchFamily="34" charset="0"/>
              </a:endParaRPr>
            </a:p>
          </p:txBody>
        </p:sp>
        <p:cxnSp>
          <p:nvCxnSpPr>
            <p:cNvPr id="71" name="Straight Arrow Connector 70"/>
            <p:cNvCxnSpPr>
              <a:stCxn id="9250" idx="2"/>
              <a:endCxn id="69" idx="0"/>
            </p:cNvCxnSpPr>
            <p:nvPr/>
          </p:nvCxnSpPr>
          <p:spPr bwMode="auto">
            <a:xfrm>
              <a:off x="2045314" y="5877019"/>
              <a:ext cx="6350" cy="3603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83" name="Rectangle 71"/>
            <p:cNvSpPr>
              <a:spLocks noChangeArrowheads="1"/>
            </p:cNvSpPr>
            <p:nvPr/>
          </p:nvSpPr>
          <p:spPr bwMode="auto">
            <a:xfrm>
              <a:off x="2052335" y="5877344"/>
              <a:ext cx="1152174" cy="561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Further </a:t>
              </a:r>
            </a:p>
            <a:p>
              <a:pPr eaLnBrk="1" hangingPunct="1"/>
              <a:r>
                <a:rPr lang="en-US" altLang="en-US" sz="923"/>
                <a:t>Characterisation</a:t>
              </a:r>
            </a:p>
            <a:p>
              <a:pPr eaLnBrk="1" hangingPunct="1"/>
              <a:endParaRPr lang="en-US" altLang="en-US" sz="923"/>
            </a:p>
          </p:txBody>
        </p:sp>
        <p:sp>
          <p:nvSpPr>
            <p:cNvPr id="83" name="Rectangle 82"/>
            <p:cNvSpPr/>
            <p:nvPr/>
          </p:nvSpPr>
          <p:spPr bwMode="auto">
            <a:xfrm>
              <a:off x="7165205" y="3933888"/>
              <a:ext cx="1655828" cy="549284"/>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108"/>
            </a:p>
            <a:p>
              <a:pPr eaLnBrk="1" hangingPunct="1"/>
              <a:endParaRPr lang="en-AU" altLang="en-US" sz="1108"/>
            </a:p>
            <a:p>
              <a:pPr eaLnBrk="1" hangingPunct="1"/>
              <a:r>
                <a:rPr lang="en-US" altLang="en-US" sz="1108">
                  <a:latin typeface="Calibri" pitchFamily="34" charset="0"/>
                </a:rPr>
                <a:t>Differential Diagnosis</a:t>
              </a:r>
            </a:p>
            <a:p>
              <a:pPr eaLnBrk="1" hangingPunct="1"/>
              <a:r>
                <a:rPr lang="en-US" altLang="en-US" sz="1108">
                  <a:latin typeface="Calibri" pitchFamily="34" charset="0"/>
                </a:rPr>
                <a:t>(IBD, DVE)</a:t>
              </a:r>
            </a:p>
            <a:p>
              <a:pPr eaLnBrk="1" hangingPunct="1"/>
              <a:endParaRPr lang="en-AU" altLang="en-US" sz="1108"/>
            </a:p>
            <a:p>
              <a:pPr eaLnBrk="1" hangingPunct="1"/>
              <a:endParaRPr lang="en-US" altLang="en-US" sz="1662">
                <a:latin typeface="Calibri" pitchFamily="34" charset="0"/>
              </a:endParaRPr>
            </a:p>
          </p:txBody>
        </p:sp>
        <p:cxnSp>
          <p:nvCxnSpPr>
            <p:cNvPr id="85" name="Straight Arrow Connector 84"/>
            <p:cNvCxnSpPr>
              <a:stCxn id="9244" idx="2"/>
              <a:endCxn id="83" idx="0"/>
            </p:cNvCxnSpPr>
            <p:nvPr/>
          </p:nvCxnSpPr>
          <p:spPr bwMode="auto">
            <a:xfrm>
              <a:off x="7993913" y="3703697"/>
              <a:ext cx="0" cy="230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86" name="Rectangle 87"/>
            <p:cNvSpPr>
              <a:spLocks noChangeArrowheads="1"/>
            </p:cNvSpPr>
            <p:nvPr/>
          </p:nvSpPr>
          <p:spPr bwMode="auto">
            <a:xfrm>
              <a:off x="7669181" y="4494654"/>
              <a:ext cx="1475715" cy="182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108" b="1"/>
                <a:t>*</a:t>
              </a:r>
              <a:r>
                <a:rPr lang="en-AU" altLang="en-US" sz="923"/>
                <a:t> Where screening for H5 or H7 the antigens and antisera in the test must match the circulating H5 or H7 clade  or strain. The antiserum used must be specific for the H type (Hyperimmune serum allows detection of all clades with the H type)</a:t>
              </a:r>
            </a:p>
          </p:txBody>
        </p:sp>
        <p:sp>
          <p:nvSpPr>
            <p:cNvPr id="9287" name="TextBox 91"/>
            <p:cNvSpPr txBox="1">
              <a:spLocks noChangeArrowheads="1"/>
            </p:cNvSpPr>
            <p:nvPr/>
          </p:nvSpPr>
          <p:spPr bwMode="auto">
            <a:xfrm>
              <a:off x="5724319" y="1124758"/>
              <a:ext cx="3312623" cy="86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923" b="1"/>
                <a:t># </a:t>
              </a:r>
              <a:r>
                <a:rPr lang="en-US" altLang="en-US" sz="923" b="1"/>
                <a:t>Avoid pooling samples in the field </a:t>
              </a:r>
              <a:r>
                <a:rPr lang="en-US" altLang="en-US" sz="923"/>
                <a:t>whenever possible; where it is required for testing purposes, it is </a:t>
              </a:r>
              <a:r>
                <a:rPr lang="en-US" altLang="en-US" sz="923" b="1"/>
                <a:t>best done at the laboratory </a:t>
              </a:r>
              <a:r>
                <a:rPr lang="en-US" altLang="en-US" sz="923"/>
                <a:t>by combining a </a:t>
              </a:r>
              <a:r>
                <a:rPr lang="en-US" altLang="en-US" sz="923" b="1"/>
                <a:t>maximum of 5 similar samples per pool </a:t>
              </a:r>
              <a:r>
                <a:rPr lang="en-US" altLang="en-US" sz="923"/>
                <a:t>from the </a:t>
              </a:r>
              <a:r>
                <a:rPr lang="en-US" altLang="en-US" sz="923" b="1"/>
                <a:t>same sample type, species, and epidemiologic unit</a:t>
              </a:r>
              <a:endParaRPr lang="en-AU" altLang="en-US" sz="923" b="1"/>
            </a:p>
          </p:txBody>
        </p:sp>
        <p:sp>
          <p:nvSpPr>
            <p:cNvPr id="9288" name="Rectangle 93"/>
            <p:cNvSpPr>
              <a:spLocks noChangeArrowheads="1"/>
            </p:cNvSpPr>
            <p:nvPr/>
          </p:nvSpPr>
          <p:spPr bwMode="auto">
            <a:xfrm>
              <a:off x="71974" y="404669"/>
              <a:ext cx="1620306" cy="1484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923" dirty="0"/>
                <a:t>**</a:t>
              </a:r>
              <a:r>
                <a:rPr lang="en-AU" altLang="en-US" sz="923" b="1" dirty="0"/>
                <a:t>Screening flocks for all influenza viruses using PCR (M) is recommended</a:t>
              </a:r>
              <a:r>
                <a:rPr lang="en-AU" altLang="en-US" sz="923" dirty="0"/>
                <a:t> where possible. Specific virus PCR can be used first e.g. H5 or H7 where a diagnosis is required for  a specific virus in an emergency.</a:t>
              </a:r>
            </a:p>
          </p:txBody>
        </p:sp>
      </p:grpSp>
      <p:sp>
        <p:nvSpPr>
          <p:cNvPr id="9218" name="TextBox 67"/>
          <p:cNvSpPr txBox="1">
            <a:spLocks noChangeArrowheads="1"/>
          </p:cNvSpPr>
          <p:nvPr/>
        </p:nvSpPr>
        <p:spPr bwMode="auto">
          <a:xfrm>
            <a:off x="1524002" y="4226172"/>
            <a:ext cx="1116013" cy="6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b="1"/>
              <a:t>† Use recommended regional PCR primers &amp; probe</a:t>
            </a:r>
            <a:endParaRPr lang="en-AU" altLang="en-US" sz="923" b="1"/>
          </a:p>
        </p:txBody>
      </p:sp>
      <p:sp>
        <p:nvSpPr>
          <p:cNvPr id="9219" name="TextBox 67"/>
          <p:cNvSpPr txBox="1">
            <a:spLocks noChangeArrowheads="1"/>
          </p:cNvSpPr>
          <p:nvPr/>
        </p:nvSpPr>
        <p:spPr bwMode="auto">
          <a:xfrm>
            <a:off x="1558925" y="5156690"/>
            <a:ext cx="1081088" cy="1228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b="1"/>
              <a:t>‡</a:t>
            </a:r>
            <a:r>
              <a:rPr lang="en-US" altLang="en-US" sz="923"/>
              <a:t> For confirmation of H &amp; N type the isolate will need sequencing</a:t>
            </a:r>
          </a:p>
          <a:p>
            <a:pPr eaLnBrk="1" hangingPunct="1"/>
            <a:r>
              <a:rPr lang="en-US" altLang="en-US" sz="923"/>
              <a:t>(e.g. H7N9 from China or H5 clade 2.3.4.6)</a:t>
            </a:r>
            <a:endParaRPr lang="en-AU" altLang="en-US" sz="923"/>
          </a:p>
        </p:txBody>
      </p:sp>
      <p:pic>
        <p:nvPicPr>
          <p:cNvPr id="9220" name="Image 1" descr="Z:\OFFLU\Logo + template\OFFLU-LOGO-LOWQUAL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0" y="637444"/>
            <a:ext cx="388938" cy="398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0" name="Straight Connector 79"/>
          <p:cNvCxnSpPr>
            <a:stCxn id="109" idx="3"/>
            <a:endCxn id="9275" idx="2"/>
          </p:cNvCxnSpPr>
          <p:nvPr/>
        </p:nvCxnSpPr>
        <p:spPr>
          <a:xfrm>
            <a:off x="4989514" y="4124327"/>
            <a:ext cx="1755355" cy="7236"/>
          </a:xfrm>
          <a:prstGeom prst="line">
            <a:avLst/>
          </a:prstGeom>
          <a:ln w="9525"/>
        </p:spPr>
        <p:style>
          <a:lnRef idx="1">
            <a:schemeClr val="dk1"/>
          </a:lnRef>
          <a:fillRef idx="0">
            <a:schemeClr val="dk1"/>
          </a:fillRef>
          <a:effectRef idx="0">
            <a:schemeClr val="dk1"/>
          </a:effectRef>
          <a:fontRef idx="minor">
            <a:schemeClr val="tx1"/>
          </a:fontRef>
        </p:style>
      </p:cxnSp>
      <p:cxnSp>
        <p:nvCxnSpPr>
          <p:cNvPr id="86" name="Shape 85"/>
          <p:cNvCxnSpPr/>
          <p:nvPr/>
        </p:nvCxnSpPr>
        <p:spPr bwMode="auto">
          <a:xfrm>
            <a:off x="4943477" y="4132387"/>
            <a:ext cx="881063" cy="22713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3" name="Rectangle 67"/>
          <p:cNvSpPr>
            <a:spLocks noChangeArrowheads="1"/>
          </p:cNvSpPr>
          <p:nvPr/>
        </p:nvSpPr>
        <p:spPr bwMode="auto">
          <a:xfrm>
            <a:off x="4900615" y="4359520"/>
            <a:ext cx="1533525" cy="531934"/>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75957" tIns="37978" rIns="75957" bIns="37978"/>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8"/>
              <a:t>PCR (e.g.N9, N6 or N8) </a:t>
            </a:r>
            <a:r>
              <a:rPr lang="en-US" altLang="en-US" sz="923"/>
              <a:t>e.g. </a:t>
            </a:r>
            <a:r>
              <a:rPr lang="en-US" altLang="en-US" sz="923" b="1"/>
              <a:t>† </a:t>
            </a:r>
            <a:r>
              <a:rPr lang="en-US" altLang="en-US" sz="923"/>
              <a:t>CNIC primers &amp; probes</a:t>
            </a:r>
          </a:p>
          <a:p>
            <a:pPr eaLnBrk="1" hangingPunct="1"/>
            <a:endParaRPr lang="en-US" altLang="en-US" sz="1108"/>
          </a:p>
        </p:txBody>
      </p:sp>
      <p:cxnSp>
        <p:nvCxnSpPr>
          <p:cNvPr id="162" name="Straight Arrow Connector 161"/>
          <p:cNvCxnSpPr>
            <a:stCxn id="9223" idx="1"/>
            <a:endCxn id="9248" idx="3"/>
          </p:cNvCxnSpPr>
          <p:nvPr/>
        </p:nvCxnSpPr>
        <p:spPr bwMode="auto">
          <a:xfrm flipH="1" flipV="1">
            <a:off x="4440239" y="4604241"/>
            <a:ext cx="460375" cy="205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hape 166"/>
          <p:cNvCxnSpPr>
            <a:stCxn id="9223" idx="3"/>
          </p:cNvCxnSpPr>
          <p:nvPr/>
        </p:nvCxnSpPr>
        <p:spPr bwMode="auto">
          <a:xfrm>
            <a:off x="6434138" y="4624756"/>
            <a:ext cx="309562" cy="33264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6" name="TextBox 82"/>
          <p:cNvSpPr txBox="1">
            <a:spLocks noChangeArrowheads="1"/>
          </p:cNvSpPr>
          <p:nvPr/>
        </p:nvSpPr>
        <p:spPr bwMode="auto">
          <a:xfrm>
            <a:off x="4511676" y="4402016"/>
            <a:ext cx="433132" cy="23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POS</a:t>
            </a:r>
          </a:p>
        </p:txBody>
      </p:sp>
      <p:sp>
        <p:nvSpPr>
          <p:cNvPr id="9227" name="TextBox 82"/>
          <p:cNvSpPr txBox="1">
            <a:spLocks noChangeArrowheads="1"/>
          </p:cNvSpPr>
          <p:nvPr/>
        </p:nvSpPr>
        <p:spPr bwMode="auto">
          <a:xfrm>
            <a:off x="6402389" y="4402016"/>
            <a:ext cx="433132" cy="23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POS</a:t>
            </a:r>
          </a:p>
        </p:txBody>
      </p:sp>
      <p:sp>
        <p:nvSpPr>
          <p:cNvPr id="9228" name="TextBox 72"/>
          <p:cNvSpPr txBox="1">
            <a:spLocks noChangeArrowheads="1"/>
          </p:cNvSpPr>
          <p:nvPr/>
        </p:nvSpPr>
        <p:spPr bwMode="auto">
          <a:xfrm>
            <a:off x="4521200" y="4601308"/>
            <a:ext cx="439544" cy="23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NEG</a:t>
            </a:r>
          </a:p>
        </p:txBody>
      </p:sp>
      <p:sp>
        <p:nvSpPr>
          <p:cNvPr id="9229" name="TextBox 72"/>
          <p:cNvSpPr txBox="1">
            <a:spLocks noChangeArrowheads="1"/>
          </p:cNvSpPr>
          <p:nvPr/>
        </p:nvSpPr>
        <p:spPr bwMode="auto">
          <a:xfrm>
            <a:off x="6346825" y="4601308"/>
            <a:ext cx="439544" cy="23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23"/>
              <a:t>NEG</a:t>
            </a:r>
          </a:p>
        </p:txBody>
      </p:sp>
      <p:sp>
        <p:nvSpPr>
          <p:cNvPr id="3" name="Oval 2"/>
          <p:cNvSpPr/>
          <p:nvPr/>
        </p:nvSpPr>
        <p:spPr>
          <a:xfrm>
            <a:off x="3729038" y="3118805"/>
            <a:ext cx="2234024" cy="843598"/>
          </a:xfrm>
          <a:prstGeom prst="ellipse">
            <a:avLst/>
          </a:prstGeom>
          <a:noFill/>
          <a:ln w="57150" cmpd="sng">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75" name="Oval 74"/>
          <p:cNvSpPr/>
          <p:nvPr/>
        </p:nvSpPr>
        <p:spPr>
          <a:xfrm>
            <a:off x="2612026" y="1898141"/>
            <a:ext cx="2234024" cy="843598"/>
          </a:xfrm>
          <a:prstGeom prst="ellipse">
            <a:avLst/>
          </a:prstGeom>
          <a:noFill/>
          <a:ln w="57150" cmpd="sng">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76" name="Oval 75"/>
          <p:cNvSpPr/>
          <p:nvPr/>
        </p:nvSpPr>
        <p:spPr>
          <a:xfrm>
            <a:off x="4616024" y="4226170"/>
            <a:ext cx="2234024" cy="843598"/>
          </a:xfrm>
          <a:prstGeom prst="ellipse">
            <a:avLst/>
          </a:prstGeom>
          <a:noFill/>
          <a:ln w="57150" cmpd="sng">
            <a:solidFill>
              <a:srgbClr val="FF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77" name="Oval 76"/>
          <p:cNvSpPr/>
          <p:nvPr/>
        </p:nvSpPr>
        <p:spPr>
          <a:xfrm>
            <a:off x="4740688" y="5837960"/>
            <a:ext cx="2234024" cy="672654"/>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564256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409" y="124690"/>
            <a:ext cx="4762358" cy="6577713"/>
          </a:xfrm>
          <a:prstGeom prst="rect">
            <a:avLst/>
          </a:prstGeom>
        </p:spPr>
      </p:pic>
      <p:sp>
        <p:nvSpPr>
          <p:cNvPr id="3" name="Rectangle 2"/>
          <p:cNvSpPr/>
          <p:nvPr/>
        </p:nvSpPr>
        <p:spPr>
          <a:xfrm>
            <a:off x="5854302" y="966648"/>
            <a:ext cx="3509230" cy="369332"/>
          </a:xfrm>
          <a:prstGeom prst="rect">
            <a:avLst/>
          </a:prstGeom>
        </p:spPr>
        <p:txBody>
          <a:bodyPr wrap="none">
            <a:spAutoFit/>
          </a:bodyPr>
          <a:lstStyle/>
          <a:p>
            <a:r>
              <a:rPr lang="en-US" dirty="0">
                <a:hlinkClick r:id="rId3"/>
              </a:rPr>
              <a:t>ECTAD Asia and the Pacific (fao.org)</a:t>
            </a:r>
            <a:endParaRPr lang="en-US" dirty="0"/>
          </a:p>
        </p:txBody>
      </p:sp>
      <p:sp>
        <p:nvSpPr>
          <p:cNvPr id="4" name="Rectangle 3"/>
          <p:cNvSpPr/>
          <p:nvPr/>
        </p:nvSpPr>
        <p:spPr>
          <a:xfrm>
            <a:off x="5854302" y="1567980"/>
            <a:ext cx="6096000" cy="646331"/>
          </a:xfrm>
          <a:prstGeom prst="rect">
            <a:avLst/>
          </a:prstGeom>
        </p:spPr>
        <p:txBody>
          <a:bodyPr>
            <a:spAutoFit/>
          </a:bodyPr>
          <a:lstStyle/>
          <a:p>
            <a:r>
              <a:rPr lang="en-US" dirty="0">
                <a:hlinkClick r:id="rId4"/>
              </a:rPr>
              <a:t>Guiding principles for the design of avian influenza active surveillance in Asia (fao.org)</a:t>
            </a:r>
            <a:endParaRPr lang="en-US" dirty="0"/>
          </a:p>
        </p:txBody>
      </p:sp>
      <p:sp>
        <p:nvSpPr>
          <p:cNvPr id="5" name="Rectangle 4"/>
          <p:cNvSpPr/>
          <p:nvPr/>
        </p:nvSpPr>
        <p:spPr>
          <a:xfrm>
            <a:off x="5854302" y="2346560"/>
            <a:ext cx="1392689" cy="369332"/>
          </a:xfrm>
          <a:prstGeom prst="rect">
            <a:avLst/>
          </a:prstGeom>
        </p:spPr>
        <p:txBody>
          <a:bodyPr wrap="none">
            <a:spAutoFit/>
          </a:bodyPr>
          <a:lstStyle/>
          <a:p>
            <a:r>
              <a:rPr lang="en-US" dirty="0">
                <a:hlinkClick r:id="rId5"/>
              </a:rPr>
              <a:t>Home - Offlu</a:t>
            </a:r>
            <a:endParaRPr lang="en-US" dirty="0"/>
          </a:p>
        </p:txBody>
      </p:sp>
    </p:spTree>
    <p:extLst>
      <p:ext uri="{BB962C8B-B14F-4D97-AF65-F5344CB8AC3E}">
        <p14:creationId xmlns:p14="http://schemas.microsoft.com/office/powerpoint/2010/main" val="308852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F34469-9C25-2E18-4359-38FC3E75C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174" y="1317024"/>
            <a:ext cx="2635181" cy="4684766"/>
          </a:xfrm>
          <a:prstGeom prst="rect">
            <a:avLst/>
          </a:prstGeom>
        </p:spPr>
      </p:pic>
      <p:pic>
        <p:nvPicPr>
          <p:cNvPr id="8" name="Picture 7">
            <a:extLst>
              <a:ext uri="{FF2B5EF4-FFF2-40B4-BE49-F238E27FC236}">
                <a16:creationId xmlns:a16="http://schemas.microsoft.com/office/drawing/2014/main" id="{540C338A-BFD2-DF01-14CC-CEC9B2C6B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789" y="1317024"/>
            <a:ext cx="2635181" cy="4684766"/>
          </a:xfrm>
          <a:prstGeom prst="rect">
            <a:avLst/>
          </a:prstGeom>
        </p:spPr>
      </p:pic>
      <p:pic>
        <p:nvPicPr>
          <p:cNvPr id="9" name="Content Placeholder 3">
            <a:extLst>
              <a:ext uri="{FF2B5EF4-FFF2-40B4-BE49-F238E27FC236}">
                <a16:creationId xmlns:a16="http://schemas.microsoft.com/office/drawing/2014/main" id="{387198D0-E6E6-DF64-15F2-05B9C3A38F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8598" y="3580077"/>
            <a:ext cx="3228950" cy="2421712"/>
          </a:xfrm>
          <a:prstGeom prst="rect">
            <a:avLst/>
          </a:prstGeom>
        </p:spPr>
      </p:pic>
      <p:pic>
        <p:nvPicPr>
          <p:cNvPr id="10" name="Picture 9">
            <a:extLst>
              <a:ext uri="{FF2B5EF4-FFF2-40B4-BE49-F238E27FC236}">
                <a16:creationId xmlns:a16="http://schemas.microsoft.com/office/drawing/2014/main" id="{8A031E64-0D12-6CD0-870A-8328763675F5}"/>
              </a:ext>
            </a:extLst>
          </p:cNvPr>
          <p:cNvPicPr>
            <a:picLocks noChangeAspect="1"/>
          </p:cNvPicPr>
          <p:nvPr/>
        </p:nvPicPr>
        <p:blipFill>
          <a:blip r:embed="rId6"/>
          <a:stretch>
            <a:fillRect/>
          </a:stretch>
        </p:blipFill>
        <p:spPr>
          <a:xfrm>
            <a:off x="1238598" y="1317023"/>
            <a:ext cx="3213142" cy="2139424"/>
          </a:xfrm>
          <a:prstGeom prst="rect">
            <a:avLst/>
          </a:prstGeom>
        </p:spPr>
      </p:pic>
    </p:spTree>
    <p:extLst>
      <p:ext uri="{BB962C8B-B14F-4D97-AF65-F5344CB8AC3E}">
        <p14:creationId xmlns:p14="http://schemas.microsoft.com/office/powerpoint/2010/main" val="25949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6253955" y="1354974"/>
            <a:ext cx="5849390" cy="4376130"/>
          </a:xfrm>
          <a:prstGeom prst="rect">
            <a:avLst/>
          </a:prstGeom>
        </p:spPr>
      </p:pic>
      <p:pic>
        <p:nvPicPr>
          <p:cNvPr id="4" name="Picture 3"/>
          <p:cNvPicPr>
            <a:picLocks noChangeAspect="1"/>
          </p:cNvPicPr>
          <p:nvPr/>
        </p:nvPicPr>
        <p:blipFill rotWithShape="1">
          <a:blip r:embed="rId3"/>
          <a:srcRect l="4989"/>
          <a:stretch/>
        </p:blipFill>
        <p:spPr>
          <a:xfrm>
            <a:off x="99956" y="1354974"/>
            <a:ext cx="6065344" cy="4376130"/>
          </a:xfrm>
          <a:prstGeom prst="rect">
            <a:avLst/>
          </a:prstGeom>
        </p:spPr>
      </p:pic>
    </p:spTree>
    <p:extLst>
      <p:ext uri="{BB962C8B-B14F-4D97-AF65-F5344CB8AC3E}">
        <p14:creationId xmlns:p14="http://schemas.microsoft.com/office/powerpoint/2010/main" val="5877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r="14095"/>
          <a:stretch/>
        </p:blipFill>
        <p:spPr>
          <a:xfrm>
            <a:off x="517086" y="1759959"/>
            <a:ext cx="2685010" cy="4153130"/>
          </a:xfrm>
          <a:prstGeom prst="rect">
            <a:avLst/>
          </a:prstGeom>
        </p:spPr>
      </p:pic>
      <p:grpSp>
        <p:nvGrpSpPr>
          <p:cNvPr id="10" name="Group 9"/>
          <p:cNvGrpSpPr/>
          <p:nvPr/>
        </p:nvGrpSpPr>
        <p:grpSpPr>
          <a:xfrm>
            <a:off x="559653" y="1811317"/>
            <a:ext cx="814648" cy="814648"/>
            <a:chOff x="5394960" y="2809702"/>
            <a:chExt cx="1213658" cy="1130531"/>
          </a:xfrm>
        </p:grpSpPr>
        <p:sp>
          <p:nvSpPr>
            <p:cNvPr id="9" name="Rectangle 8"/>
            <p:cNvSpPr/>
            <p:nvPr/>
          </p:nvSpPr>
          <p:spPr>
            <a:xfrm>
              <a:off x="5394960" y="2809702"/>
              <a:ext cx="1213658" cy="1130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76276" y="2899350"/>
              <a:ext cx="1063383" cy="937176"/>
              <a:chOff x="7701467" y="1146694"/>
              <a:chExt cx="2053244" cy="1941483"/>
            </a:xfrm>
          </p:grpSpPr>
          <p:pic>
            <p:nvPicPr>
              <p:cNvPr id="5" name="Picture 8" descr="Colorful DNA icon. Simple DNA helix on white background. Genetic material  symbol. Blue and purple DNA spiral molecule. Human genome design element  Stock Vector Image &amp; Art - Alamy"/>
              <p:cNvPicPr>
                <a:picLocks noChangeAspect="1" noChangeArrowheads="1"/>
              </p:cNvPicPr>
              <p:nvPr/>
            </p:nvPicPr>
            <p:blipFill rotWithShape="1">
              <a:blip r:embed="rId8" cstate="print">
                <a:biLevel thresh="75000"/>
                <a:extLst>
                  <a:ext uri="{28A0092B-C50C-407E-A947-70E740481C1C}">
                    <a14:useLocalDpi xmlns:a14="http://schemas.microsoft.com/office/drawing/2010/main" val="0"/>
                  </a:ext>
                </a:extLst>
              </a:blip>
              <a:srcRect l="34633" t="14298" r="33283" b="21561"/>
              <a:stretch/>
            </p:blipFill>
            <p:spPr bwMode="auto">
              <a:xfrm rot="5400000">
                <a:off x="8247798" y="1581264"/>
                <a:ext cx="960582" cy="205324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327692" y="1146694"/>
                <a:ext cx="800793" cy="980901"/>
                <a:chOff x="1677357" y="922711"/>
                <a:chExt cx="4440810" cy="5551013"/>
              </a:xfrm>
            </p:grpSpPr>
            <p:pic>
              <p:nvPicPr>
                <p:cNvPr id="7" name="Picture 2" descr="Anonymous Pirate Bitcoin vector by LiberAncap on Deviant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7357" y="922711"/>
                  <a:ext cx="4440810" cy="5551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02131" y="2568633"/>
                  <a:ext cx="565265" cy="7813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000000"/>
                    </a:solidFill>
                  </a:endParaRPr>
                </a:p>
              </p:txBody>
            </p:sp>
          </p:grpSp>
        </p:grpSp>
      </p:grpSp>
      <p:pic>
        <p:nvPicPr>
          <p:cNvPr id="11" name="cfacf836-fa42-4d92-a7c4-a9e5258a8e5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3326276" y="1759958"/>
            <a:ext cx="2352503" cy="4156569"/>
          </a:xfrm>
          <a:prstGeom prst="rect">
            <a:avLst/>
          </a:prstGeom>
        </p:spPr>
      </p:pic>
      <p:pic>
        <p:nvPicPr>
          <p:cNvPr id="12" name="d612456d-e1da-4074-ae64-2df56320add5">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a:off x="5802959" y="1759958"/>
            <a:ext cx="3114848" cy="4153131"/>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1987" y="1759958"/>
            <a:ext cx="3114848" cy="4153131"/>
          </a:xfrm>
          <a:prstGeom prst="rect">
            <a:avLst/>
          </a:prstGeom>
        </p:spPr>
      </p:pic>
    </p:spTree>
    <p:extLst>
      <p:ext uri="{BB962C8B-B14F-4D97-AF65-F5344CB8AC3E}">
        <p14:creationId xmlns:p14="http://schemas.microsoft.com/office/powerpoint/2010/main" val="29017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58" fill="hold"/>
                                        <p:tgtEl>
                                          <p:spTgt spid="11"/>
                                        </p:tgtEl>
                                      </p:cBhvr>
                                    </p:cmd>
                                  </p:childTnLst>
                                </p:cTn>
                              </p:par>
                            </p:childTnLst>
                          </p:cTn>
                        </p:par>
                        <p:par>
                          <p:cTn id="7" fill="hold">
                            <p:stCondLst>
                              <p:cond delay="7358"/>
                            </p:stCondLst>
                            <p:childTnLst>
                              <p:par>
                                <p:cTn id="8" presetID="1" presetClass="mediacall" presetSubtype="0" fill="hold" nodeType="afterEffect">
                                  <p:stCondLst>
                                    <p:cond delay="0"/>
                                  </p:stCondLst>
                                  <p:childTnLst>
                                    <p:cmd type="call" cmd="playFrom(0.0)">
                                      <p:cBhvr>
                                        <p:cTn id="9" dur="531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repeatCount="indefinite" fill="hold" display="0">
                  <p:stCondLst>
                    <p:cond delay="indefinite"/>
                  </p:stCondLst>
                </p:cTn>
                <p:tgtEl>
                  <p:spTgt spid="11"/>
                </p:tgtEl>
              </p:cMediaNode>
            </p:video>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1"/>
                                        </p:tgtEl>
                                      </p:cBhvr>
                                    </p:cmd>
                                  </p:childTnLst>
                                </p:cTn>
                              </p:par>
                            </p:childTnLst>
                          </p:cTn>
                        </p:par>
                      </p:childTnLst>
                    </p:cTn>
                  </p:par>
                </p:childTnLst>
              </p:cTn>
              <p:nextCondLst>
                <p:cond evt="onClick" delay="0">
                  <p:tgtEl>
                    <p:spTgt spid="11"/>
                  </p:tgtEl>
                </p:cond>
              </p:nextCondLst>
            </p:seq>
            <p:video>
              <p:cMediaNode vol="80000" mute="1">
                <p:cTn id="16" repeatCount="indefinite" fill="hold" display="0">
                  <p:stCondLst>
                    <p:cond delay="indefinite"/>
                  </p:stCondLst>
                </p:cTn>
                <p:tgtEl>
                  <p:spTgt spid="12"/>
                </p:tgtEl>
              </p:cMediaNode>
            </p:video>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419</Words>
  <Application>Microsoft Office PowerPoint</Application>
  <PresentationFormat>Widescreen</PresentationFormat>
  <Paragraphs>71</Paragraphs>
  <Slides>5</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MS PGothic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Claes, Filip (FAORAP)</dc:creator>
  <cp:lastModifiedBy>Claes, Filip (FAORAP)</cp:lastModifiedBy>
  <cp:revision>8</cp:revision>
  <dcterms:created xsi:type="dcterms:W3CDTF">2016-11-21T06:55:15Z</dcterms:created>
  <dcterms:modified xsi:type="dcterms:W3CDTF">2023-03-01T01:20:31Z</dcterms:modified>
</cp:coreProperties>
</file>